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50" r:id="rId2"/>
    <p:sldId id="351" r:id="rId3"/>
    <p:sldId id="352" r:id="rId4"/>
    <p:sldId id="353" r:id="rId5"/>
    <p:sldId id="354" r:id="rId6"/>
    <p:sldId id="355" r:id="rId7"/>
    <p:sldId id="356" r:id="rId8"/>
    <p:sldId id="357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 Bold Condensed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 Bold Condensed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 Bold Condensed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 Bold Condensed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 Bold Condensed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 Bold Condensed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 Bold Condensed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 Bold Condensed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 Bold Condensed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44444"/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solidFill>
                <a:srgbClr val="44444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0606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0606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E09F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6" autoAdjust="0"/>
    <p:restoredTop sz="94674"/>
  </p:normalViewPr>
  <p:slideViewPr>
    <p:cSldViewPr>
      <p:cViewPr varScale="1">
        <p:scale>
          <a:sx n="66" d="100"/>
          <a:sy n="66" d="100"/>
        </p:scale>
        <p:origin x="1536" y="20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8231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2260600"/>
            <a:ext cx="6451600" cy="7493000"/>
          </a:xfrm>
          <a:prstGeom prst="rect">
            <a:avLst/>
          </a:prstGeom>
          <a:solidFill>
            <a:srgbClr val="444444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6553200" y="2260600"/>
            <a:ext cx="6451600" cy="7493000"/>
          </a:xfrm>
          <a:prstGeom prst="rect">
            <a:avLst/>
          </a:prstGeom>
          <a:solidFill>
            <a:srgbClr val="444444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3"/>
          </p:nvPr>
        </p:nvSpPr>
        <p:spPr>
          <a:xfrm>
            <a:off x="254000" y="1143000"/>
            <a:ext cx="12496800" cy="1041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AAAAA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Up to a two line subtitle, generally used to describe the takeaway for the slide</a:t>
            </a:r>
          </a:p>
        </p:txBody>
      </p:sp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254000" y="2540000"/>
            <a:ext cx="5943600" cy="698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12699999" y="9410700"/>
            <a:ext cx="309373" cy="3372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,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pic" sz="half" idx="13"/>
          </p:nvPr>
        </p:nvSpPr>
        <p:spPr>
          <a:xfrm>
            <a:off x="7950200" y="2540000"/>
            <a:ext cx="46736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4"/>
          </p:nvPr>
        </p:nvSpPr>
        <p:spPr>
          <a:xfrm>
            <a:off x="254000" y="1143000"/>
            <a:ext cx="12496800" cy="1041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AAAAA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Up to a two line subtitle, generally used to describe the takeaway for the slide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sz="half" idx="1"/>
          </p:nvPr>
        </p:nvSpPr>
        <p:spPr>
          <a:xfrm>
            <a:off x="381000" y="2540000"/>
            <a:ext cx="7188200" cy="698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12704064" y="9410700"/>
            <a:ext cx="309373" cy="3372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1130300"/>
            <a:ext cx="13004800" cy="7493000"/>
          </a:xfrm>
          <a:prstGeom prst="rect">
            <a:avLst/>
          </a:prstGeom>
          <a:solidFill>
            <a:srgbClr val="444444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pic" sz="half" idx="13"/>
          </p:nvPr>
        </p:nvSpPr>
        <p:spPr>
          <a:xfrm>
            <a:off x="2768600" y="1422400"/>
            <a:ext cx="7450667" cy="5588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254000" y="7353300"/>
            <a:ext cx="12496800" cy="1016000"/>
          </a:xfrm>
          <a:prstGeom prst="rect">
            <a:avLst/>
          </a:prstGeom>
        </p:spPr>
        <p:txBody>
          <a:bodyPr lIns="50800" tIns="50800" rIns="50800" bIns="50800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12704064" y="9410700"/>
            <a:ext cx="309373" cy="3372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0" y="1130300"/>
            <a:ext cx="13004800" cy="7493000"/>
          </a:xfrm>
          <a:prstGeom prst="rect">
            <a:avLst/>
          </a:prstGeom>
          <a:solidFill>
            <a:srgbClr val="444444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sz="half" idx="13"/>
          </p:nvPr>
        </p:nvSpPr>
        <p:spPr>
          <a:xfrm>
            <a:off x="8089900" y="1447800"/>
            <a:ext cx="4588626" cy="6858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254000" y="1447800"/>
            <a:ext cx="7493000" cy="1016000"/>
          </a:xfrm>
          <a:prstGeom prst="rect">
            <a:avLst/>
          </a:prstGeom>
        </p:spPr>
        <p:txBody>
          <a:bodyPr lIns="50800" tIns="50800" rIns="50800" bIns="50800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half" idx="1"/>
          </p:nvPr>
        </p:nvSpPr>
        <p:spPr>
          <a:xfrm>
            <a:off x="254000" y="2603500"/>
            <a:ext cx="7493000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12704064" y="9410700"/>
            <a:ext cx="309373" cy="3372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12704064" y="9410700"/>
            <a:ext cx="309373" cy="3372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54C63CC1-EEF4-4CCD-827A-A530C7BEB2AE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78062" y="9410700"/>
            <a:ext cx="354264" cy="348813"/>
          </a:xfrm>
        </p:spPr>
        <p:txBody>
          <a:bodyPr/>
          <a:lstStyle/>
          <a:p>
            <a:fld id="{7D7FE98D-0921-4890-BE24-56849576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2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52" y="2059094"/>
            <a:ext cx="9414035" cy="4735404"/>
          </a:xfrm>
        </p:spPr>
        <p:txBody>
          <a:bodyPr anchor="b"/>
          <a:lstStyle>
            <a:lvl1pPr>
              <a:defRPr sz="8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952" y="6794496"/>
            <a:ext cx="9414035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54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8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9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656576" y="2600962"/>
            <a:ext cx="1408852" cy="325119"/>
          </a:xfrm>
          <a:prstGeom prst="rect">
            <a:avLst/>
          </a:prstGeom>
        </p:spPr>
        <p:txBody>
          <a:bodyPr lIns="109234" tIns="54617" rIns="109234" bIns="54617"/>
          <a:lstStyle/>
          <a:p>
            <a:fld id="{B16E9F5E-3D78-4140-848A-6CAD736D5780}" type="datetimeFigureOut">
              <a:rPr lang="en-ZA" smtClean="0"/>
              <a:t>2016/11/03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862159" y="4641277"/>
            <a:ext cx="5489486" cy="325121"/>
          </a:xfrm>
          <a:prstGeom prst="rect">
            <a:avLst/>
          </a:prstGeom>
        </p:spPr>
        <p:txBody>
          <a:bodyPr lIns="109234" tIns="54617" rIns="109234" bIns="54617"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78062" y="9410700"/>
            <a:ext cx="354264" cy="348813"/>
          </a:xfrm>
        </p:spPr>
        <p:txBody>
          <a:bodyPr/>
          <a:lstStyle/>
          <a:p>
            <a:fld id="{8BE55E31-390D-48A8-A314-E06C2229489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157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2260600"/>
            <a:ext cx="13004800" cy="7493000"/>
          </a:xfrm>
          <a:prstGeom prst="rect">
            <a:avLst/>
          </a:prstGeom>
          <a:solidFill>
            <a:srgbClr val="444444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54000" y="254000"/>
            <a:ext cx="124968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54000" y="2540000"/>
            <a:ext cx="12496800" cy="698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2pPr marL="1333500" indent="-571500">
              <a:buSzPct val="75000"/>
              <a:buFontTx/>
              <a:buChar char="•"/>
              <a:defRPr sz="3600">
                <a:solidFill>
                  <a:srgbClr val="AAAAAA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778000" indent="-571500">
              <a:buSzPct val="75000"/>
              <a:buFontTx/>
              <a:buChar char="-"/>
              <a:defRPr sz="3200">
                <a:solidFill>
                  <a:srgbClr val="AAAAAA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2222500" indent="-571500">
              <a:buSzPct val="75000"/>
              <a:buFontTx/>
              <a:buChar char="-"/>
              <a:defRPr sz="3200">
                <a:solidFill>
                  <a:srgbClr val="AAAAAA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667000" indent="-571500">
              <a:buSzPct val="75000"/>
              <a:buFontTx/>
              <a:buChar char="-"/>
              <a:defRPr sz="3200">
                <a:solidFill>
                  <a:srgbClr val="AAAAAA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700507" y="9410700"/>
            <a:ext cx="309373" cy="33721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60606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8" r:id="rId3"/>
    <p:sldLayoutId id="2147483659" r:id="rId4"/>
    <p:sldLayoutId id="2147483660" r:id="rId5"/>
    <p:sldLayoutId id="2147483663" r:id="rId6"/>
    <p:sldLayoutId id="2147483664" r:id="rId7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Lucida Grande"/>
        <a:buChar char="‣"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1pPr>
      <a:lvl2pPr marL="1397000" marR="0" indent="-6350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Lucida Grande"/>
        <a:buChar char="‣"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2pPr>
      <a:lvl3pPr marL="1920875" marR="0" indent="-714375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Lucida Grande"/>
        <a:buChar char="‣"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3pPr>
      <a:lvl4pPr marL="2365375" marR="0" indent="-714375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Lucida Grande"/>
        <a:buChar char="‣"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4pPr>
      <a:lvl5pPr marL="2809875" marR="0" indent="-714375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Lucida Grande"/>
        <a:buChar char="‣"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5pPr>
      <a:lvl6pPr marL="3165475" marR="0" indent="-714375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Lucida Grande"/>
        <a:buChar char="‣"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6pPr>
      <a:lvl7pPr marL="3521075" marR="0" indent="-714375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Lucida Grande"/>
        <a:buChar char="‣"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7pPr>
      <a:lvl8pPr marL="3876675" marR="0" indent="-714375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Lucida Grande"/>
        <a:buChar char="‣"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8pPr>
      <a:lvl9pPr marL="4232275" marR="0" indent="-714375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Lucida Grande"/>
        <a:buChar char="‣"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Bold 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457" y="3138492"/>
            <a:ext cx="9683632" cy="3187833"/>
          </a:xfrm>
        </p:spPr>
        <p:txBody>
          <a:bodyPr/>
          <a:lstStyle/>
          <a:p>
            <a:r>
              <a:rPr lang="en-ZA" dirty="0"/>
              <a:t>Namibia’s Lessons from the Panama Papers</a:t>
            </a:r>
          </a:p>
        </p:txBody>
      </p:sp>
    </p:spTree>
    <p:extLst>
      <p:ext uri="{BB962C8B-B14F-4D97-AF65-F5344CB8AC3E}">
        <p14:creationId xmlns:p14="http://schemas.microsoft.com/office/powerpoint/2010/main" val="298357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team: Trust, communication</a:t>
            </a:r>
          </a:p>
          <a:p>
            <a:r>
              <a:rPr lang="en-ZA" dirty="0"/>
              <a:t>Namibia’s connection to the offshore world?</a:t>
            </a:r>
          </a:p>
          <a:p>
            <a:r>
              <a:rPr lang="en-ZA" dirty="0"/>
              <a:t>First leak and learning</a:t>
            </a:r>
          </a:p>
          <a:p>
            <a:r>
              <a:rPr lang="en-ZA" dirty="0"/>
              <a:t>Collaborations makes our work better.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814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port deal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65" y="0"/>
            <a:ext cx="4882756" cy="9615726"/>
          </a:xfrm>
        </p:spPr>
      </p:pic>
    </p:spTree>
    <p:extLst>
      <p:ext uri="{BB962C8B-B14F-4D97-AF65-F5344CB8AC3E}">
        <p14:creationId xmlns:p14="http://schemas.microsoft.com/office/powerpoint/2010/main" val="309679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mafia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4" y="-6073"/>
            <a:ext cx="4955851" cy="9759673"/>
          </a:xfrm>
        </p:spPr>
      </p:pic>
    </p:spTree>
    <p:extLst>
      <p:ext uri="{BB962C8B-B14F-4D97-AF65-F5344CB8AC3E}">
        <p14:creationId xmlns:p14="http://schemas.microsoft.com/office/powerpoint/2010/main" val="285450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secretary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51" y="0"/>
            <a:ext cx="5004422" cy="9855326"/>
          </a:xfrm>
        </p:spPr>
      </p:pic>
    </p:spTree>
    <p:extLst>
      <p:ext uri="{BB962C8B-B14F-4D97-AF65-F5344CB8AC3E}">
        <p14:creationId xmlns:p14="http://schemas.microsoft.com/office/powerpoint/2010/main" val="352480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attorney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51" y="1"/>
            <a:ext cx="4877822" cy="9606009"/>
          </a:xfrm>
        </p:spPr>
      </p:pic>
    </p:spTree>
    <p:extLst>
      <p:ext uri="{BB962C8B-B14F-4D97-AF65-F5344CB8AC3E}">
        <p14:creationId xmlns:p14="http://schemas.microsoft.com/office/powerpoint/2010/main" val="212877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Russian billionaire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84" y="0"/>
            <a:ext cx="4971903" cy="9792964"/>
          </a:xfrm>
        </p:spPr>
      </p:pic>
    </p:spTree>
    <p:extLst>
      <p:ext uri="{BB962C8B-B14F-4D97-AF65-F5344CB8AC3E}">
        <p14:creationId xmlns:p14="http://schemas.microsoft.com/office/powerpoint/2010/main" val="246210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Do the readers understand?</a:t>
            </a:r>
          </a:p>
          <a:p>
            <a:r>
              <a:rPr lang="en-ZA" dirty="0"/>
              <a:t>Impact? So what?</a:t>
            </a:r>
          </a:p>
          <a:p>
            <a:r>
              <a:rPr lang="en-ZA" dirty="0"/>
              <a:t>Presentation of our African stories? Length? </a:t>
            </a:r>
          </a:p>
          <a:p>
            <a:r>
              <a:rPr lang="en-ZA" dirty="0"/>
              <a:t>Experts?</a:t>
            </a:r>
          </a:p>
          <a:p>
            <a:r>
              <a:rPr lang="en-ZA" dirty="0"/>
              <a:t>After the leak? Follow ups?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03284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Bold Condensed"/>
        <a:ea typeface="Helvetica Neue Bold Condensed"/>
        <a:cs typeface="Helvetica Neue Bold Condensed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Bold Condensed"/>
        <a:ea typeface="Helvetica Neue Bold Condensed"/>
        <a:cs typeface="Helvetica Neue Bold Condensed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69</Words>
  <Application>Microsoft Macintosh PowerPoint</Application>
  <PresentationFormat>Custom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Baskerville</vt:lpstr>
      <vt:lpstr>Helvetica Neue Bold Condensed</vt:lpstr>
      <vt:lpstr>Lucida Grande</vt:lpstr>
      <vt:lpstr>Black</vt:lpstr>
      <vt:lpstr>Namibia’s Lessons from the Panama Papers</vt:lpstr>
      <vt:lpstr>Lessons</vt:lpstr>
      <vt:lpstr>The port deal</vt:lpstr>
      <vt:lpstr>The mafia</vt:lpstr>
      <vt:lpstr>The secretary</vt:lpstr>
      <vt:lpstr>The attorney</vt:lpstr>
      <vt:lpstr>Russian billionaire</vt:lpstr>
      <vt:lpstr>Challenges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Walker</dc:creator>
  <cp:lastModifiedBy>Microsoft Office User</cp:lastModifiedBy>
  <cp:revision>65</cp:revision>
  <dcterms:modified xsi:type="dcterms:W3CDTF">2016-11-03T18:54:58Z</dcterms:modified>
</cp:coreProperties>
</file>